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802" r:id="rId1"/>
  </p:sldMasterIdLst>
  <p:notesMasterIdLst>
    <p:notesMasterId r:id="rId13"/>
  </p:notesMasterIdLst>
  <p:sldIdLst>
    <p:sldId id="256" r:id="rId2"/>
    <p:sldId id="257" r:id="rId3"/>
    <p:sldId id="279" r:id="rId4"/>
    <p:sldId id="273" r:id="rId5"/>
    <p:sldId id="276" r:id="rId6"/>
    <p:sldId id="278" r:id="rId7"/>
    <p:sldId id="277" r:id="rId8"/>
    <p:sldId id="274" r:id="rId9"/>
    <p:sldId id="275" r:id="rId10"/>
    <p:sldId id="270"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6019" autoAdjust="0"/>
  </p:normalViewPr>
  <p:slideViewPr>
    <p:cSldViewPr snapToGrid="0">
      <p:cViewPr varScale="1">
        <p:scale>
          <a:sx n="98" d="100"/>
          <a:sy n="98" d="100"/>
        </p:scale>
        <p:origin x="522" y="65"/>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2B5A21-32A5-4F5F-ADDF-F39F160AC79B}" type="datetimeFigureOut">
              <a:rPr lang="ru-RU" smtClean="0"/>
              <a:t>17.05.2021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BBDEC-0028-4061-B200-EC37ED884D3E}"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1. Заменить фотографию. </a:t>
            </a:r>
          </a:p>
        </p:txBody>
      </p:sp>
      <p:sp>
        <p:nvSpPr>
          <p:cNvPr id="4" name="Номер слайда 3"/>
          <p:cNvSpPr>
            <a:spLocks noGrp="1"/>
          </p:cNvSpPr>
          <p:nvPr>
            <p:ph type="sldNum" sz="quarter" idx="10"/>
          </p:nvPr>
        </p:nvSpPr>
        <p:spPr/>
        <p:txBody>
          <a:bodyPr/>
          <a:lstStyle/>
          <a:p>
            <a:fld id="{D05BBDEC-0028-4061-B200-EC37ED884D3E}" type="slidenum">
              <a:rPr lang="ru-RU" smtClean="0"/>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05BBDEC-0028-4061-B200-EC37ED884D3E}" type="slidenum">
              <a:rPr lang="ru-RU" smtClean="0"/>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361950" indent="-361950">
              <a:buFont typeface="Arial" panose="020B0604020202020204" pitchFamily="34" charset="0"/>
              <a:buNone/>
            </a:pPr>
            <a:endParaRPr lang="ru-RU" dirty="0"/>
          </a:p>
        </p:txBody>
      </p:sp>
      <p:sp>
        <p:nvSpPr>
          <p:cNvPr id="4" name="Номер слайда 3"/>
          <p:cNvSpPr>
            <a:spLocks noGrp="1"/>
          </p:cNvSpPr>
          <p:nvPr>
            <p:ph type="sldNum" sz="quarter" idx="10"/>
          </p:nvPr>
        </p:nvSpPr>
        <p:spPr/>
        <p:txBody>
          <a:bodyPr/>
          <a:lstStyle/>
          <a:p>
            <a:fld id="{D05BBDEC-0028-4061-B200-EC37ED884D3E}" type="slidenum">
              <a:rPr lang="ru-RU" smtClean="0"/>
              <a:t>3</a:t>
            </a:fld>
            <a:endParaRPr lang="ru-RU"/>
          </a:p>
        </p:txBody>
      </p:sp>
    </p:spTree>
    <p:extLst>
      <p:ext uri="{BB962C8B-B14F-4D97-AF65-F5344CB8AC3E}">
        <p14:creationId xmlns:p14="http://schemas.microsoft.com/office/powerpoint/2010/main" val="1814688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361950" indent="-361950">
              <a:buFont typeface="Arial" panose="020B0604020202020204" pitchFamily="34" charset="0"/>
              <a:buNone/>
            </a:pPr>
            <a:endParaRPr lang="ru-RU" dirty="0"/>
          </a:p>
        </p:txBody>
      </p:sp>
      <p:sp>
        <p:nvSpPr>
          <p:cNvPr id="4" name="Номер слайда 3"/>
          <p:cNvSpPr>
            <a:spLocks noGrp="1"/>
          </p:cNvSpPr>
          <p:nvPr>
            <p:ph type="sldNum" sz="quarter" idx="10"/>
          </p:nvPr>
        </p:nvSpPr>
        <p:spPr/>
        <p:txBody>
          <a:bodyPr/>
          <a:lstStyle/>
          <a:p>
            <a:fld id="{D05BBDEC-0028-4061-B200-EC37ED884D3E}" type="slidenum">
              <a:rPr lang="ru-RU" smtClean="0"/>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05BBDEC-0028-4061-B200-EC37ED884D3E}" type="slidenum">
              <a:rPr lang="ru-RU" smtClean="0"/>
              <a:t>5</a:t>
            </a:fld>
            <a:endParaRPr lang="ru-RU"/>
          </a:p>
        </p:txBody>
      </p:sp>
    </p:spTree>
    <p:extLst>
      <p:ext uri="{BB962C8B-B14F-4D97-AF65-F5344CB8AC3E}">
        <p14:creationId xmlns:p14="http://schemas.microsoft.com/office/powerpoint/2010/main" val="245125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05BBDEC-0028-4061-B200-EC37ED884D3E}" type="slidenum">
              <a:rPr lang="ru-RU" smtClean="0"/>
              <a:t>6</a:t>
            </a:fld>
            <a:endParaRPr lang="ru-RU"/>
          </a:p>
        </p:txBody>
      </p:sp>
    </p:spTree>
    <p:extLst>
      <p:ext uri="{BB962C8B-B14F-4D97-AF65-F5344CB8AC3E}">
        <p14:creationId xmlns:p14="http://schemas.microsoft.com/office/powerpoint/2010/main" val="154693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05BBDEC-0028-4061-B200-EC37ED884D3E}" type="slidenum">
              <a:rPr lang="ru-RU" smtClean="0"/>
              <a:t>7</a:t>
            </a:fld>
            <a:endParaRPr lang="ru-RU"/>
          </a:p>
        </p:txBody>
      </p:sp>
    </p:spTree>
    <p:extLst>
      <p:ext uri="{BB962C8B-B14F-4D97-AF65-F5344CB8AC3E}">
        <p14:creationId xmlns:p14="http://schemas.microsoft.com/office/powerpoint/2010/main" val="296670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05BBDEC-0028-4061-B200-EC37ED884D3E}" type="slidenum">
              <a:rPr lang="ru-RU" smtClean="0"/>
              <a:t>9</a:t>
            </a:fld>
            <a:endParaRPr lang="ru-RU"/>
          </a:p>
        </p:txBody>
      </p:sp>
    </p:spTree>
    <p:extLst>
      <p:ext uri="{BB962C8B-B14F-4D97-AF65-F5344CB8AC3E}">
        <p14:creationId xmlns:p14="http://schemas.microsoft.com/office/powerpoint/2010/main" val="3565998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Поменять фотографии.</a:t>
            </a:r>
          </a:p>
        </p:txBody>
      </p:sp>
      <p:sp>
        <p:nvSpPr>
          <p:cNvPr id="4" name="Номер слайда 3"/>
          <p:cNvSpPr>
            <a:spLocks noGrp="1"/>
          </p:cNvSpPr>
          <p:nvPr>
            <p:ph type="sldNum" sz="quarter" idx="10"/>
          </p:nvPr>
        </p:nvSpPr>
        <p:spPr/>
        <p:txBody>
          <a:bodyPr/>
          <a:lstStyle/>
          <a:p>
            <a:fld id="{D05BBDEC-0028-4061-B200-EC37ED884D3E}" type="slidenum">
              <a:rPr lang="ru-RU" smtClean="0"/>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347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4919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1936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38830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7DE6118-2437-4B30-8E3C-4D2BE6020583}"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44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88969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pPr/>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8861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pPr/>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42911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DE6118-2437-4B30-8E3C-4D2BE6020583}" type="datetimeFigureOut">
              <a:rPr lang="en-US" smtClean="0"/>
              <a:pPr/>
              <a:t>5/17/2021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118298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DE6118-2437-4B30-8E3C-4D2BE6020583}" type="datetimeFigureOut">
              <a:rPr lang="en-US" smtClean="0"/>
              <a:pPr/>
              <a:t>5/17/2021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3063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7DE6118-2437-4B30-8E3C-4D2BE6020583}" type="datetimeFigureOut">
              <a:rPr lang="en-US" smtClean="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413590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DE6118-2437-4B30-8E3C-4D2BE6020583}" type="datetimeFigureOut">
              <a:rPr lang="en-US" smtClean="0"/>
              <a:pPr/>
              <a:t>5/17/2021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E57DC2-970A-4B3E-BB1C-7A09969E49DF}"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41686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ale@nextgenpharma.r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166F8ADB-D14D-4FA8-98DE-AF5C4BA22DD4}"/>
              </a:ext>
            </a:extLst>
          </p:cNvPr>
          <p:cNvSpPr/>
          <p:nvPr/>
        </p:nvSpPr>
        <p:spPr>
          <a:xfrm>
            <a:off x="0" y="0"/>
            <a:ext cx="12192000" cy="4572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id="{D38FA186-ACB1-49F8-BE6A-D4BE1CE94E60}"/>
              </a:ext>
            </a:extLst>
          </p:cNvPr>
          <p:cNvPicPr>
            <a:picLocks noChangeAspect="1"/>
          </p:cNvPicPr>
          <p:nvPr/>
        </p:nvPicPr>
        <p:blipFill>
          <a:blip r:embed="rId3"/>
          <a:stretch>
            <a:fillRect/>
          </a:stretch>
        </p:blipFill>
        <p:spPr>
          <a:xfrm rot="1937493">
            <a:off x="5311479" y="163616"/>
            <a:ext cx="1920616" cy="5010026"/>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0" y="4572000"/>
            <a:ext cx="12192000" cy="112393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 name="TextBox 1"/>
          <p:cNvSpPr txBox="1"/>
          <p:nvPr/>
        </p:nvSpPr>
        <p:spPr>
          <a:xfrm>
            <a:off x="5943141" y="6423178"/>
            <a:ext cx="5854167" cy="338554"/>
          </a:xfrm>
          <a:prstGeom prst="rect">
            <a:avLst/>
          </a:prstGeom>
          <a:noFill/>
        </p:spPr>
        <p:txBody>
          <a:bodyPr wrap="none" rtlCol="0">
            <a:spAutoFit/>
          </a:bodyPr>
          <a:lstStyle/>
          <a:p>
            <a:r>
              <a:rPr lang="ru-RU" sz="1600" dirty="0">
                <a:solidFill>
                  <a:schemeClr val="bg1"/>
                </a:solidFill>
              </a:rPr>
              <a:t>Тест зарегистрирован на территории РФ - ООО "</a:t>
            </a:r>
            <a:r>
              <a:rPr lang="ru-RU" sz="1600" dirty="0" err="1">
                <a:solidFill>
                  <a:schemeClr val="bg1"/>
                </a:solidFill>
              </a:rPr>
              <a:t>НекстГен</a:t>
            </a:r>
            <a:r>
              <a:rPr lang="ru-RU" sz="1600" dirty="0">
                <a:solidFill>
                  <a:schemeClr val="bg1"/>
                </a:solidFill>
              </a:rPr>
              <a:t> </a:t>
            </a:r>
            <a:r>
              <a:rPr lang="ru-RU" sz="1600" dirty="0" err="1">
                <a:solidFill>
                  <a:schemeClr val="bg1"/>
                </a:solidFill>
              </a:rPr>
              <a:t>Фарма</a:t>
            </a:r>
            <a:r>
              <a:rPr lang="ru-RU" sz="1600" dirty="0">
                <a:solidFill>
                  <a:schemeClr val="bg1"/>
                </a:solidFill>
              </a:rPr>
              <a:t>"</a:t>
            </a:r>
          </a:p>
        </p:txBody>
      </p:sp>
      <p:sp>
        <p:nvSpPr>
          <p:cNvPr id="3" name="Подзаголовок 2"/>
          <p:cNvSpPr>
            <a:spLocks noGrp="1"/>
          </p:cNvSpPr>
          <p:nvPr>
            <p:ph type="subTitle" idx="1"/>
          </p:nvPr>
        </p:nvSpPr>
        <p:spPr>
          <a:xfrm>
            <a:off x="7184172" y="4785048"/>
            <a:ext cx="4756006" cy="1233055"/>
          </a:xfrm>
        </p:spPr>
        <p:txBody>
          <a:bodyPr>
            <a:normAutofit/>
          </a:bodyPr>
          <a:lstStyle/>
          <a:p>
            <a:r>
              <a:rPr lang="ru-RU" sz="1600" cap="none" dirty="0"/>
              <a:t>Набор для экспресс выявления антигена к sars-cov-2 (на основе коллоидного золота)</a:t>
            </a:r>
          </a:p>
          <a:p>
            <a:r>
              <a:rPr lang="ru-RU" sz="1600" b="1" cap="none" dirty="0"/>
              <a:t>SARS-COV-2 ANTIGEN RAPID TEST KIT</a:t>
            </a:r>
          </a:p>
        </p:txBody>
      </p:sp>
      <p:pic>
        <p:nvPicPr>
          <p:cNvPr id="9" name="Рисунок 8">
            <a:extLst>
              <a:ext uri="{FF2B5EF4-FFF2-40B4-BE49-F238E27FC236}">
                <a16:creationId xmlns:a16="http://schemas.microsoft.com/office/drawing/2014/main" id="{DEC2CEB5-EFDF-4741-B704-D4FF1066B570}"/>
              </a:ext>
            </a:extLst>
          </p:cNvPr>
          <p:cNvPicPr>
            <a:picLocks noChangeAspect="1"/>
          </p:cNvPicPr>
          <p:nvPr/>
        </p:nvPicPr>
        <p:blipFill>
          <a:blip r:embed="rId4"/>
          <a:stretch>
            <a:fillRect/>
          </a:stretch>
        </p:blipFill>
        <p:spPr>
          <a:xfrm>
            <a:off x="4398337" y="5320134"/>
            <a:ext cx="2317594" cy="550715"/>
          </a:xfrm>
          <a:prstGeom prst="rect">
            <a:avLst/>
          </a:prstGeom>
        </p:spPr>
      </p:pic>
      <p:pic>
        <p:nvPicPr>
          <p:cNvPr id="11" name="Рисунок 10">
            <a:extLst>
              <a:ext uri="{FF2B5EF4-FFF2-40B4-BE49-F238E27FC236}">
                <a16:creationId xmlns:a16="http://schemas.microsoft.com/office/drawing/2014/main" id="{6B4D2D4D-8A13-4862-A75A-F1C095B7058F}"/>
              </a:ext>
            </a:extLst>
          </p:cNvPr>
          <p:cNvPicPr>
            <a:picLocks noChangeAspect="1"/>
          </p:cNvPicPr>
          <p:nvPr/>
        </p:nvPicPr>
        <p:blipFill>
          <a:blip r:embed="rId5"/>
          <a:stretch>
            <a:fillRect/>
          </a:stretch>
        </p:blipFill>
        <p:spPr>
          <a:xfrm>
            <a:off x="452285" y="383939"/>
            <a:ext cx="2148808" cy="677857"/>
          </a:xfrm>
          <a:prstGeom prst="rect">
            <a:avLst/>
          </a:prstGeom>
        </p:spPr>
      </p:pic>
    </p:spTree>
    <p:extLst>
      <p:ext uri="{BB962C8B-B14F-4D97-AF65-F5344CB8AC3E}">
        <p14:creationId xmlns:p14="http://schemas.microsoft.com/office/powerpoint/2010/main" val="2140747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94359"/>
            <a:ext cx="3200400" cy="654338"/>
          </a:xfrm>
        </p:spPr>
        <p:txBody>
          <a:bodyPr/>
          <a:lstStyle/>
          <a:p>
            <a:r>
              <a:rPr lang="ru-RU" sz="3200" dirty="0"/>
              <a:t>Комплектация</a:t>
            </a:r>
          </a:p>
        </p:txBody>
      </p:sp>
      <p:pic>
        <p:nvPicPr>
          <p:cNvPr id="6" name="Объект 5">
            <a:extLst>
              <a:ext uri="{FF2B5EF4-FFF2-40B4-BE49-F238E27FC236}">
                <a16:creationId xmlns:a16="http://schemas.microsoft.com/office/drawing/2014/main" id="{E78C68E0-D20A-4555-8EBA-3D2BE82EDEC7}"/>
              </a:ext>
            </a:extLst>
          </p:cNvPr>
          <p:cNvPicPr>
            <a:picLocks noGrp="1" noChangeAspect="1"/>
          </p:cNvPicPr>
          <p:nvPr>
            <p:ph idx="1"/>
          </p:nvPr>
        </p:nvPicPr>
        <p:blipFill>
          <a:blip r:embed="rId3"/>
          <a:stretch>
            <a:fillRect/>
          </a:stretch>
        </p:blipFill>
        <p:spPr>
          <a:xfrm>
            <a:off x="4918466" y="1032166"/>
            <a:ext cx="6257143" cy="4657143"/>
          </a:xfrm>
          <a:prstGeom prst="rect">
            <a:avLst/>
          </a:prstGeom>
        </p:spPr>
      </p:pic>
      <p:sp>
        <p:nvSpPr>
          <p:cNvPr id="5" name="Объект 4"/>
          <p:cNvSpPr>
            <a:spLocks noGrp="1"/>
          </p:cNvSpPr>
          <p:nvPr>
            <p:ph type="body" sz="half" idx="2"/>
          </p:nvPr>
        </p:nvSpPr>
        <p:spPr>
          <a:xfrm>
            <a:off x="457200" y="1406014"/>
            <a:ext cx="3200400" cy="5233314"/>
          </a:xfrm>
        </p:spPr>
        <p:txBody>
          <a:bodyPr>
            <a:normAutofit/>
          </a:bodyPr>
          <a:lstStyle/>
          <a:p>
            <a:pPr marL="457200" lvl="0" indent="-457200">
              <a:buFont typeface="+mj-lt"/>
              <a:buAutoNum type="arabicPeriod"/>
            </a:pPr>
            <a:r>
              <a:rPr lang="ru-RU" b="1" dirty="0"/>
              <a:t>Тест кассета: </a:t>
            </a:r>
            <a:r>
              <a:rPr lang="ru-RU" dirty="0"/>
              <a:t>тест-кассета имеет индивидуальную упаковку, в которой находится сама тест-кассета и осушитель. </a:t>
            </a:r>
            <a:r>
              <a:rPr lang="ru-RU" b="1" dirty="0"/>
              <a:t>Осушитель: </a:t>
            </a:r>
            <a:r>
              <a:rPr lang="ru-RU" dirty="0"/>
              <a:t>в пакете</a:t>
            </a:r>
            <a:r>
              <a:rPr lang="ru-RU" b="1" dirty="0"/>
              <a:t> </a:t>
            </a:r>
            <a:r>
              <a:rPr lang="ru-RU" dirty="0"/>
              <a:t>1 штука, силикагель.</a:t>
            </a:r>
          </a:p>
          <a:p>
            <a:pPr marL="457200" lvl="0" indent="-457200">
              <a:buFont typeface="+mj-lt"/>
              <a:buAutoNum type="arabicPeriod"/>
            </a:pPr>
            <a:r>
              <a:rPr lang="ru-RU" b="1" dirty="0"/>
              <a:t>Зонд: </a:t>
            </a:r>
            <a:r>
              <a:rPr lang="ru-RU" dirty="0"/>
              <a:t> 25 штук/пакет</a:t>
            </a:r>
          </a:p>
          <a:p>
            <a:pPr marL="457200" lvl="0" indent="-457200">
              <a:buFont typeface="+mj-lt"/>
              <a:buAutoNum type="arabicPeriod"/>
            </a:pPr>
            <a:r>
              <a:rPr lang="ru-RU" b="1" dirty="0"/>
              <a:t>Раствор для обработки: </a:t>
            </a:r>
            <a:r>
              <a:rPr lang="ru-RU" dirty="0"/>
              <a:t>20 мл  бутылка</a:t>
            </a:r>
          </a:p>
          <a:p>
            <a:pPr marL="457200" indent="-457200">
              <a:buFont typeface="+mj-lt"/>
              <a:buAutoNum type="arabicPeriod"/>
            </a:pPr>
            <a:r>
              <a:rPr lang="ru-RU" b="1" dirty="0"/>
              <a:t>Крышка капельница: </a:t>
            </a:r>
            <a:r>
              <a:rPr lang="ru-RU" dirty="0"/>
              <a:t> 25 штук/пакет</a:t>
            </a:r>
          </a:p>
          <a:p>
            <a:endParaRPr lang="ru-RU" b="1" dirty="0">
              <a:solidFill>
                <a:schemeClr val="bg1"/>
              </a:solidFill>
              <a:latin typeface="Arial" panose="020B0604020202020204" pitchFamily="34" charset="0"/>
            </a:endParaRPr>
          </a:p>
          <a:p>
            <a:r>
              <a:rPr lang="ru-RU" b="1" dirty="0">
                <a:solidFill>
                  <a:schemeClr val="bg1"/>
                </a:solidFill>
                <a:latin typeface="Arial" panose="020B0604020202020204" pitchFamily="34" charset="0"/>
              </a:rPr>
              <a:t>Хранение и срок годности:</a:t>
            </a:r>
          </a:p>
          <a:p>
            <a:r>
              <a:rPr lang="ru-RU" sz="1200" dirty="0">
                <a:solidFill>
                  <a:schemeClr val="bg1"/>
                </a:solidFill>
                <a:latin typeface="Arial" panose="020B0604020202020204" pitchFamily="34" charset="0"/>
              </a:rPr>
              <a:t>Реагент для тестирования хранится при температуре 2 ~ 30 ℃, а срок годности ориентировочно установлен на 18 месяцев.</a:t>
            </a:r>
          </a:p>
          <a:p>
            <a:r>
              <a:rPr lang="ru-RU" sz="1200" dirty="0">
                <a:solidFill>
                  <a:schemeClr val="bg1"/>
                </a:solidFill>
                <a:latin typeface="Arial" panose="020B0604020202020204" pitchFamily="34" charset="0"/>
              </a:rPr>
              <a:t>Смотрите на этикетке дату производства и срок годности.</a:t>
            </a:r>
          </a:p>
          <a:p>
            <a:pPr marL="457200" indent="-457200">
              <a:buFont typeface="+mj-lt"/>
              <a:buAutoNum type="arabicPeriod"/>
            </a:pPr>
            <a:endParaRPr lang="ru-RU" dirty="0"/>
          </a:p>
          <a:p>
            <a:endParaRPr lang="ru-RU" dirty="0"/>
          </a:p>
        </p:txBody>
      </p:sp>
      <p:pic>
        <p:nvPicPr>
          <p:cNvPr id="9" name="Рисунок 8">
            <a:extLst>
              <a:ext uri="{FF2B5EF4-FFF2-40B4-BE49-F238E27FC236}">
                <a16:creationId xmlns:a16="http://schemas.microsoft.com/office/drawing/2014/main" id="{6099C2D7-2D5F-4B79-9824-ED6E26BAC810}"/>
              </a:ext>
            </a:extLst>
          </p:cNvPr>
          <p:cNvPicPr>
            <a:picLocks noChangeAspect="1"/>
          </p:cNvPicPr>
          <p:nvPr/>
        </p:nvPicPr>
        <p:blipFill>
          <a:blip r:embed="rId4"/>
          <a:stretch>
            <a:fillRect/>
          </a:stretch>
        </p:blipFill>
        <p:spPr>
          <a:xfrm>
            <a:off x="9812594" y="246287"/>
            <a:ext cx="2148808" cy="677857"/>
          </a:xfrm>
          <a:prstGeom prst="rect">
            <a:avLst/>
          </a:prstGeom>
        </p:spPr>
      </p:pic>
    </p:spTree>
    <p:extLst>
      <p:ext uri="{BB962C8B-B14F-4D97-AF65-F5344CB8AC3E}">
        <p14:creationId xmlns:p14="http://schemas.microsoft.com/office/powerpoint/2010/main" val="1371262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t>Распространитель на территории РФ</a:t>
            </a:r>
          </a:p>
        </p:txBody>
      </p:sp>
      <p:sp>
        <p:nvSpPr>
          <p:cNvPr id="3" name="Объект 2"/>
          <p:cNvSpPr>
            <a:spLocks noGrp="1"/>
          </p:cNvSpPr>
          <p:nvPr>
            <p:ph idx="1"/>
          </p:nvPr>
        </p:nvSpPr>
        <p:spPr/>
        <p:txBody>
          <a:bodyPr>
            <a:normAutofit/>
          </a:bodyPr>
          <a:lstStyle/>
          <a:p>
            <a:r>
              <a:rPr lang="ru-RU" dirty="0"/>
              <a:t>ООО «</a:t>
            </a:r>
            <a:r>
              <a:rPr lang="ru-RU" dirty="0" err="1"/>
              <a:t>НекстГен</a:t>
            </a:r>
            <a:r>
              <a:rPr lang="ru-RU" dirty="0"/>
              <a:t> </a:t>
            </a:r>
            <a:r>
              <a:rPr lang="ru-RU" dirty="0" err="1"/>
              <a:t>Фарма</a:t>
            </a:r>
            <a:r>
              <a:rPr lang="ru-RU" dirty="0"/>
              <a:t>»</a:t>
            </a:r>
          </a:p>
          <a:p>
            <a:r>
              <a:rPr lang="ru-RU" dirty="0"/>
              <a:t>ОГРН 1187746701977</a:t>
            </a:r>
          </a:p>
          <a:p>
            <a:r>
              <a:rPr lang="ru-RU" dirty="0"/>
              <a:t>ИНН 7722464660</a:t>
            </a:r>
          </a:p>
          <a:p>
            <a:r>
              <a:rPr lang="ru-RU" dirty="0"/>
              <a:t> 119333, г. Москва, Губкина ул., дом. 3, корпус 1, этаж 1, пом. 1, комн. 9 	</a:t>
            </a:r>
          </a:p>
          <a:p>
            <a:endParaRPr lang="ru-RU" dirty="0"/>
          </a:p>
          <a:p>
            <a:r>
              <a:rPr lang="ru-RU" sz="3200" dirty="0"/>
              <a:t>8 800 500 42 36</a:t>
            </a:r>
          </a:p>
          <a:p>
            <a:r>
              <a:rPr lang="ru-RU" dirty="0"/>
              <a:t>Замечания по качеству тестов принимаются по электронной почте: </a:t>
            </a:r>
            <a:r>
              <a:rPr lang="en-US" dirty="0">
                <a:hlinkClick r:id="rId2"/>
              </a:rPr>
              <a:t>sale@nextgenpharma.ru</a:t>
            </a:r>
            <a:r>
              <a:rPr lang="en-US" dirty="0"/>
              <a:t>, </a:t>
            </a:r>
            <a:r>
              <a:rPr lang="ru-RU" dirty="0"/>
              <a:t>а также по адресу: 119333, г. Москва, Губкина ул., дом. 3, корпус 1</a:t>
            </a:r>
          </a:p>
        </p:txBody>
      </p:sp>
      <p:pic>
        <p:nvPicPr>
          <p:cNvPr id="5" name="Рисунок 4">
            <a:extLst>
              <a:ext uri="{FF2B5EF4-FFF2-40B4-BE49-F238E27FC236}">
                <a16:creationId xmlns:a16="http://schemas.microsoft.com/office/drawing/2014/main" id="{DB5466BD-0D22-4D3F-94C1-2AFF4A26CF04}"/>
              </a:ext>
            </a:extLst>
          </p:cNvPr>
          <p:cNvPicPr>
            <a:picLocks noChangeAspect="1"/>
          </p:cNvPicPr>
          <p:nvPr/>
        </p:nvPicPr>
        <p:blipFill>
          <a:blip r:embed="rId3"/>
          <a:stretch>
            <a:fillRect/>
          </a:stretch>
        </p:blipFill>
        <p:spPr>
          <a:xfrm>
            <a:off x="9812594" y="246287"/>
            <a:ext cx="2148808" cy="677857"/>
          </a:xfrm>
          <a:prstGeom prst="rect">
            <a:avLst/>
          </a:prstGeom>
        </p:spPr>
      </p:pic>
    </p:spTree>
    <p:extLst>
      <p:ext uri="{BB962C8B-B14F-4D97-AF65-F5344CB8AC3E}">
        <p14:creationId xmlns:p14="http://schemas.microsoft.com/office/powerpoint/2010/main" val="1038509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en-US" b="1" dirty="0"/>
              <a:t>Wuhan UNscience Biotechnology Co., Ltd.</a:t>
            </a:r>
            <a:r>
              <a:rPr lang="ru-RU" b="1" dirty="0"/>
              <a:t> </a:t>
            </a:r>
            <a:r>
              <a:rPr lang="ru-RU" dirty="0"/>
              <a:t>- это высокотехнологичное предприятие, специализирующееся на исследованиях и разработках, производстве и продаже продуктов для диагностики </a:t>
            </a:r>
            <a:r>
              <a:rPr lang="ru-RU" dirty="0" err="1"/>
              <a:t>in</a:t>
            </a:r>
            <a:r>
              <a:rPr lang="ru-RU" dirty="0"/>
              <a:t> </a:t>
            </a:r>
            <a:r>
              <a:rPr lang="ru-RU" dirty="0" err="1"/>
              <a:t>vitro</a:t>
            </a:r>
            <a:r>
              <a:rPr lang="ru-RU" dirty="0"/>
              <a:t>.</a:t>
            </a:r>
          </a:p>
          <a:p>
            <a:r>
              <a:rPr lang="ru-RU" dirty="0"/>
              <a:t>Работает по стандартам GMP, имеет систему управления качеством, а также три основные технологические платформы: платформу для </a:t>
            </a:r>
            <a:r>
              <a:rPr lang="ru-RU" dirty="0" err="1"/>
              <a:t>иммунохроматографии</a:t>
            </a:r>
            <a:r>
              <a:rPr lang="ru-RU" dirty="0"/>
              <a:t> коллоидного золота, платформу для флуоресцентной </a:t>
            </a:r>
            <a:r>
              <a:rPr lang="ru-RU" dirty="0" err="1"/>
              <a:t>иммунохроматографии</a:t>
            </a:r>
            <a:r>
              <a:rPr lang="ru-RU" dirty="0"/>
              <a:t> и платформу для диагностических антител. </a:t>
            </a:r>
          </a:p>
          <a:p>
            <a:endParaRPr lang="ru-RU" dirty="0"/>
          </a:p>
          <a:p>
            <a:endParaRPr lang="ru-RU" dirty="0"/>
          </a:p>
          <a:p>
            <a:r>
              <a:rPr lang="en-US" dirty="0"/>
              <a:t>www.unscience.cn</a:t>
            </a:r>
            <a:endParaRPr lang="ru-RU" dirty="0"/>
          </a:p>
        </p:txBody>
      </p:sp>
      <p:pic>
        <p:nvPicPr>
          <p:cNvPr id="4" name="Рисунок 3">
            <a:extLst>
              <a:ext uri="{FF2B5EF4-FFF2-40B4-BE49-F238E27FC236}">
                <a16:creationId xmlns:a16="http://schemas.microsoft.com/office/drawing/2014/main" id="{7FD342A5-A789-467E-BF5D-2D3CF1550EA0}"/>
              </a:ext>
            </a:extLst>
          </p:cNvPr>
          <p:cNvPicPr>
            <a:picLocks noChangeAspect="1"/>
          </p:cNvPicPr>
          <p:nvPr/>
        </p:nvPicPr>
        <p:blipFill>
          <a:blip r:embed="rId3"/>
          <a:stretch>
            <a:fillRect/>
          </a:stretch>
        </p:blipFill>
        <p:spPr>
          <a:xfrm>
            <a:off x="1024128" y="719091"/>
            <a:ext cx="2317594" cy="550715"/>
          </a:xfrm>
          <a:prstGeom prst="rect">
            <a:avLst/>
          </a:prstGeom>
        </p:spPr>
      </p:pic>
      <p:pic>
        <p:nvPicPr>
          <p:cNvPr id="6" name="Рисунок 5">
            <a:extLst>
              <a:ext uri="{FF2B5EF4-FFF2-40B4-BE49-F238E27FC236}">
                <a16:creationId xmlns:a16="http://schemas.microsoft.com/office/drawing/2014/main" id="{FFB4EA40-F060-4FB7-95A9-520C8B17E338}"/>
              </a:ext>
            </a:extLst>
          </p:cNvPr>
          <p:cNvPicPr>
            <a:picLocks noChangeAspect="1"/>
          </p:cNvPicPr>
          <p:nvPr/>
        </p:nvPicPr>
        <p:blipFill>
          <a:blip r:embed="rId4"/>
          <a:stretch>
            <a:fillRect/>
          </a:stretch>
        </p:blipFill>
        <p:spPr>
          <a:xfrm>
            <a:off x="9812594" y="246287"/>
            <a:ext cx="2148808" cy="677857"/>
          </a:xfrm>
          <a:prstGeom prst="rect">
            <a:avLst/>
          </a:prstGeom>
        </p:spPr>
      </p:pic>
      <p:pic>
        <p:nvPicPr>
          <p:cNvPr id="5" name="Рисунок 4">
            <a:extLst>
              <a:ext uri="{FF2B5EF4-FFF2-40B4-BE49-F238E27FC236}">
                <a16:creationId xmlns:a16="http://schemas.microsoft.com/office/drawing/2014/main" id="{908B8E2D-6448-416E-B389-E9388589403D}"/>
              </a:ext>
            </a:extLst>
          </p:cNvPr>
          <p:cNvPicPr>
            <a:picLocks noChangeAspect="1"/>
          </p:cNvPicPr>
          <p:nvPr/>
        </p:nvPicPr>
        <p:blipFill>
          <a:blip r:embed="rId3"/>
          <a:stretch>
            <a:fillRect/>
          </a:stretch>
        </p:blipFill>
        <p:spPr>
          <a:xfrm>
            <a:off x="1024128" y="713548"/>
            <a:ext cx="2317594" cy="550715"/>
          </a:xfrm>
          <a:prstGeom prst="rect">
            <a:avLst/>
          </a:prstGeom>
        </p:spPr>
      </p:pic>
    </p:spTree>
    <p:extLst>
      <p:ext uri="{BB962C8B-B14F-4D97-AF65-F5344CB8AC3E}">
        <p14:creationId xmlns:p14="http://schemas.microsoft.com/office/powerpoint/2010/main" val="1040577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t>Набор для экспресс выявления антигена к SARS-CoV-2</a:t>
            </a:r>
          </a:p>
        </p:txBody>
      </p:sp>
      <p:sp>
        <p:nvSpPr>
          <p:cNvPr id="4" name="Объект 6"/>
          <p:cNvSpPr>
            <a:spLocks noGrp="1"/>
          </p:cNvSpPr>
          <p:nvPr>
            <p:ph idx="1"/>
          </p:nvPr>
        </p:nvSpPr>
        <p:spPr>
          <a:xfrm>
            <a:off x="1024128" y="1927123"/>
            <a:ext cx="10341961" cy="4382237"/>
          </a:xfrm>
        </p:spPr>
        <p:txBody>
          <a:bodyPr>
            <a:normAutofit lnSpcReduction="10000"/>
          </a:bodyPr>
          <a:lstStyle/>
          <a:p>
            <a:pPr marL="354013" indent="-354013">
              <a:buFont typeface="Arial" panose="020B0604020202020204" pitchFamily="34" charset="0"/>
              <a:buChar char="•"/>
            </a:pPr>
            <a:r>
              <a:rPr lang="ru-RU" dirty="0"/>
              <a:t>В этом наборе для экспресс-теста на антиген SARS-CoV-2 (коллоидное золото) используется метод сэндвич-</a:t>
            </a:r>
            <a:r>
              <a:rPr lang="ru-RU" dirty="0" err="1"/>
              <a:t>иммунохроматографии</a:t>
            </a:r>
            <a:r>
              <a:rPr lang="ru-RU" dirty="0"/>
              <a:t> и </a:t>
            </a:r>
            <a:r>
              <a:rPr lang="ru-RU" dirty="0" err="1"/>
              <a:t>иммунохроматография</a:t>
            </a:r>
            <a:r>
              <a:rPr lang="ru-RU" dirty="0"/>
              <a:t> коллоидного золота для качественного определения присутствия антигенов SARS-CoV-2 в мазках из ротоглотки человека, мазках из носа и носоглотки. Это полезно в качестве вспомогательного средства при скрининге пациентов с легкой, бессимптомной или острой формой заболевания на ранней стадии для выявления инфекции SARS-CoV-2.</a:t>
            </a:r>
          </a:p>
          <a:p>
            <a:pPr marL="354013" indent="-354013">
              <a:buFont typeface="Arial" panose="020B0604020202020204" pitchFamily="34" charset="0"/>
              <a:buChar char="•"/>
            </a:pPr>
            <a:r>
              <a:rPr lang="ru-RU" sz="2200" dirty="0"/>
              <a:t>Реагент, меченный коллоидным золотом, нанесенный на поверхность для </a:t>
            </a:r>
            <a:r>
              <a:rPr lang="ru-RU" sz="2200" dirty="0" err="1"/>
              <a:t>конъюгата</a:t>
            </a:r>
            <a:r>
              <a:rPr lang="ru-RU" sz="2200" dirty="0"/>
              <a:t>, представляет собой </a:t>
            </a:r>
            <a:r>
              <a:rPr lang="ru-RU" sz="2200" dirty="0" err="1"/>
              <a:t>моноклональное</a:t>
            </a:r>
            <a:r>
              <a:rPr lang="ru-RU" sz="2200" dirty="0"/>
              <a:t> антитело I.</a:t>
            </a:r>
          </a:p>
          <a:p>
            <a:pPr marL="628650" lvl="2" indent="-136525"/>
            <a:r>
              <a:rPr lang="ru-RU" sz="1700" dirty="0"/>
              <a:t>Линия T: </a:t>
            </a:r>
            <a:r>
              <a:rPr lang="ru-RU" sz="1700" dirty="0" err="1"/>
              <a:t>моноклональные</a:t>
            </a:r>
            <a:r>
              <a:rPr lang="ru-RU" sz="1700" dirty="0"/>
              <a:t> антитела SARS-CoV-2 II.</a:t>
            </a:r>
          </a:p>
          <a:p>
            <a:pPr marL="628650" lvl="2" indent="-136525"/>
            <a:r>
              <a:rPr lang="ru-RU" sz="1700" dirty="0"/>
              <a:t>Линия C: козий </a:t>
            </a:r>
            <a:r>
              <a:rPr lang="ru-RU" sz="1700" dirty="0" err="1"/>
              <a:t>антимышиный</a:t>
            </a:r>
            <a:r>
              <a:rPr lang="ru-RU" sz="1700" dirty="0"/>
              <a:t> </a:t>
            </a:r>
            <a:r>
              <a:rPr lang="ru-RU" sz="1700" dirty="0" err="1"/>
              <a:t>IgG</a:t>
            </a:r>
            <a:r>
              <a:rPr lang="ru-RU" sz="1700" dirty="0"/>
              <a:t> (</a:t>
            </a:r>
            <a:r>
              <a:rPr lang="ru-RU" sz="1700" dirty="0" err="1"/>
              <a:t>поликлональный</a:t>
            </a:r>
            <a:r>
              <a:rPr lang="ru-RU" sz="1700" dirty="0"/>
              <a:t>).</a:t>
            </a:r>
          </a:p>
          <a:p>
            <a:pPr marL="354013" indent="-354013">
              <a:buFont typeface="Arial" panose="020B0604020202020204" pitchFamily="34" charset="0"/>
              <a:buChar char="•"/>
            </a:pPr>
            <a:r>
              <a:rPr lang="ru-RU" dirty="0"/>
              <a:t>Сертифицирован ISO 13485, CE и другими документами</a:t>
            </a:r>
          </a:p>
          <a:p>
            <a:pPr marL="354013" indent="-354013">
              <a:buFont typeface="Arial" panose="020B0604020202020204" pitchFamily="34" charset="0"/>
              <a:buChar char="•"/>
            </a:pPr>
            <a:r>
              <a:rPr lang="ru-RU" dirty="0"/>
              <a:t>Чувствительность: 96,330% (95% ДИ: 90,870%, 98,991%)</a:t>
            </a:r>
          </a:p>
          <a:p>
            <a:pPr marL="354013" indent="-354013">
              <a:buFont typeface="Arial" panose="020B0604020202020204" pitchFamily="34" charset="0"/>
              <a:buChar char="•"/>
            </a:pPr>
            <a:r>
              <a:rPr lang="ru-RU" dirty="0"/>
              <a:t>Специфичность: 99,569% (95% ДИ: 97,622%, 99,989%)</a:t>
            </a:r>
          </a:p>
        </p:txBody>
      </p:sp>
      <p:pic>
        <p:nvPicPr>
          <p:cNvPr id="6" name="Рисунок 5">
            <a:extLst>
              <a:ext uri="{FF2B5EF4-FFF2-40B4-BE49-F238E27FC236}">
                <a16:creationId xmlns:a16="http://schemas.microsoft.com/office/drawing/2014/main" id="{40B6BD98-5921-44A3-B4BE-29945EBF2D87}"/>
              </a:ext>
            </a:extLst>
          </p:cNvPr>
          <p:cNvPicPr>
            <a:picLocks noChangeAspect="1"/>
          </p:cNvPicPr>
          <p:nvPr/>
        </p:nvPicPr>
        <p:blipFill>
          <a:blip r:embed="rId3"/>
          <a:stretch>
            <a:fillRect/>
          </a:stretch>
        </p:blipFill>
        <p:spPr>
          <a:xfrm>
            <a:off x="9812594" y="246287"/>
            <a:ext cx="2148808" cy="677857"/>
          </a:xfrm>
          <a:prstGeom prst="rect">
            <a:avLst/>
          </a:prstGeom>
        </p:spPr>
      </p:pic>
    </p:spTree>
    <p:extLst>
      <p:ext uri="{BB962C8B-B14F-4D97-AF65-F5344CB8AC3E}">
        <p14:creationId xmlns:p14="http://schemas.microsoft.com/office/powerpoint/2010/main" val="1499803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t>Набор для экспресс выявления антигена к SARS-CoV-2</a:t>
            </a:r>
          </a:p>
        </p:txBody>
      </p:sp>
      <p:sp>
        <p:nvSpPr>
          <p:cNvPr id="4" name="Объект 6"/>
          <p:cNvSpPr>
            <a:spLocks noGrp="1"/>
          </p:cNvSpPr>
          <p:nvPr>
            <p:ph idx="1"/>
          </p:nvPr>
        </p:nvSpPr>
        <p:spPr>
          <a:xfrm>
            <a:off x="1024129" y="2286000"/>
            <a:ext cx="7196846" cy="4023360"/>
          </a:xfrm>
        </p:spPr>
        <p:txBody>
          <a:bodyPr>
            <a:normAutofit/>
          </a:bodyPr>
          <a:lstStyle/>
          <a:p>
            <a:pPr marL="361950" indent="-361950">
              <a:buFont typeface="Arial" panose="020B0604020202020204" pitchFamily="34" charset="0"/>
              <a:buChar char="•"/>
            </a:pPr>
            <a:r>
              <a:rPr lang="ru-RU" dirty="0"/>
              <a:t>Используется для качественного обнаружения </a:t>
            </a:r>
            <a:r>
              <a:rPr lang="en-US" dirty="0"/>
              <a:t>in vitro</a:t>
            </a:r>
            <a:r>
              <a:rPr lang="ru-RU" dirty="0"/>
              <a:t> нового антигена коронавируса (</a:t>
            </a:r>
            <a:r>
              <a:rPr lang="en-US" dirty="0"/>
              <a:t>SARS</a:t>
            </a:r>
            <a:r>
              <a:rPr lang="ru-RU" dirty="0"/>
              <a:t>-</a:t>
            </a:r>
            <a:r>
              <a:rPr lang="en-US" dirty="0" err="1"/>
              <a:t>CoV</a:t>
            </a:r>
            <a:r>
              <a:rPr lang="ru-RU" dirty="0"/>
              <a:t>-2) в мазках из ротоглотки человека, мазках из носа и носоглотки. </a:t>
            </a:r>
          </a:p>
          <a:p>
            <a:pPr marL="361950" indent="-361950">
              <a:buFont typeface="Arial" panose="020B0604020202020204" pitchFamily="34" charset="0"/>
              <a:buChar char="•"/>
            </a:pPr>
            <a:r>
              <a:rPr lang="ru-RU" dirty="0"/>
              <a:t>Набор состоит из кассеты (с маркировкой для каждого антитела </a:t>
            </a:r>
            <a:r>
              <a:rPr lang="ru-RU" dirty="0" err="1"/>
              <a:t>IgM</a:t>
            </a:r>
            <a:r>
              <a:rPr lang="ru-RU" dirty="0"/>
              <a:t> и </a:t>
            </a:r>
            <a:r>
              <a:rPr lang="ru-RU" dirty="0" err="1"/>
              <a:t>IgG</a:t>
            </a:r>
            <a:r>
              <a:rPr lang="ru-RU" dirty="0"/>
              <a:t>), разбавителя для образцов, инструкции пользователя.</a:t>
            </a:r>
          </a:p>
          <a:p>
            <a:pPr marL="361950" indent="-361950">
              <a:buFont typeface="Arial" panose="020B0604020202020204" pitchFamily="34" charset="0"/>
              <a:buChar char="•"/>
            </a:pPr>
            <a:r>
              <a:rPr lang="ru-RU" dirty="0"/>
              <a:t>Результат через 10 минут.</a:t>
            </a:r>
          </a:p>
          <a:p>
            <a:pPr marL="361950" indent="-361950">
              <a:buFont typeface="Arial" panose="020B0604020202020204" pitchFamily="34" charset="0"/>
              <a:buChar char="•"/>
            </a:pPr>
            <a:r>
              <a:rPr lang="ru-RU" dirty="0"/>
              <a:t>Тест система рекомендуется для использования в медицинских учреждениях</a:t>
            </a:r>
          </a:p>
        </p:txBody>
      </p:sp>
      <p:pic>
        <p:nvPicPr>
          <p:cNvPr id="5" name="Рисунок 4">
            <a:extLst>
              <a:ext uri="{FF2B5EF4-FFF2-40B4-BE49-F238E27FC236}">
                <a16:creationId xmlns:a16="http://schemas.microsoft.com/office/drawing/2014/main" id="{960B6EC8-1DE7-4D42-AC51-C13A5DFC4ECD}"/>
              </a:ext>
            </a:extLst>
          </p:cNvPr>
          <p:cNvPicPr>
            <a:picLocks noChangeAspect="1"/>
          </p:cNvPicPr>
          <p:nvPr/>
        </p:nvPicPr>
        <p:blipFill>
          <a:blip r:embed="rId3"/>
          <a:stretch>
            <a:fillRect/>
          </a:stretch>
        </p:blipFill>
        <p:spPr>
          <a:xfrm>
            <a:off x="9239435" y="2111164"/>
            <a:ext cx="1768761" cy="4613904"/>
          </a:xfrm>
          <a:prstGeom prst="rect">
            <a:avLst/>
          </a:prstGeom>
          <a:ln>
            <a:noFill/>
          </a:ln>
          <a:effectLst>
            <a:outerShdw blurRad="292100" dist="139700" dir="2700000" algn="tl" rotWithShape="0">
              <a:srgbClr val="333333">
                <a:alpha val="65000"/>
              </a:srgbClr>
            </a:outerShdw>
          </a:effectLst>
        </p:spPr>
      </p:pic>
      <p:pic>
        <p:nvPicPr>
          <p:cNvPr id="6" name="Рисунок 5">
            <a:extLst>
              <a:ext uri="{FF2B5EF4-FFF2-40B4-BE49-F238E27FC236}">
                <a16:creationId xmlns:a16="http://schemas.microsoft.com/office/drawing/2014/main" id="{0E747D73-F23E-44AA-BF92-42E71279027D}"/>
              </a:ext>
            </a:extLst>
          </p:cNvPr>
          <p:cNvPicPr>
            <a:picLocks noChangeAspect="1"/>
          </p:cNvPicPr>
          <p:nvPr/>
        </p:nvPicPr>
        <p:blipFill>
          <a:blip r:embed="rId4"/>
          <a:stretch>
            <a:fillRect/>
          </a:stretch>
        </p:blipFill>
        <p:spPr>
          <a:xfrm>
            <a:off x="9812594" y="246287"/>
            <a:ext cx="2148808" cy="677857"/>
          </a:xfrm>
          <a:prstGeom prst="rect">
            <a:avLst/>
          </a:prstGeom>
        </p:spPr>
      </p:pic>
    </p:spTree>
    <p:extLst>
      <p:ext uri="{BB962C8B-B14F-4D97-AF65-F5344CB8AC3E}">
        <p14:creationId xmlns:p14="http://schemas.microsoft.com/office/powerpoint/2010/main" val="111579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3200" dirty="0"/>
              <a:t>ТРЕБОВАНИЯ К ПРОБАМ</a:t>
            </a:r>
          </a:p>
        </p:txBody>
      </p:sp>
      <p:sp>
        <p:nvSpPr>
          <p:cNvPr id="6" name="Объект 5"/>
          <p:cNvSpPr>
            <a:spLocks noGrp="1"/>
          </p:cNvSpPr>
          <p:nvPr>
            <p:ph sz="half" idx="1"/>
          </p:nvPr>
        </p:nvSpPr>
        <p:spPr>
          <a:xfrm>
            <a:off x="1011935" y="1888629"/>
            <a:ext cx="10143745" cy="4590633"/>
          </a:xfrm>
        </p:spPr>
        <p:txBody>
          <a:bodyPr>
            <a:normAutofit/>
          </a:bodyPr>
          <a:lstStyle/>
          <a:p>
            <a:pPr marL="355600" indent="-355600">
              <a:buFont typeface="Arial" panose="020B0604020202020204" pitchFamily="34" charset="0"/>
              <a:buChar char="•"/>
            </a:pPr>
            <a:r>
              <a:rPr lang="ru-RU" b="1" dirty="0"/>
              <a:t>Мазок из ротоглотки</a:t>
            </a:r>
            <a:r>
              <a:rPr lang="ru-RU" dirty="0"/>
              <a:t>: Голова человека слегка наклонена, рот широко открыт, обнажая глоточные миндалины с обеих сторон. Используйте зонд, чтобы аккуратно протереть миндалины с обеих сторон не менее 3 раз, а затем протрите заднюю </a:t>
            </a:r>
            <a:r>
              <a:rPr lang="en-US" dirty="0" err="1"/>
              <a:t>стенку</a:t>
            </a:r>
            <a:r>
              <a:rPr lang="en-US" dirty="0"/>
              <a:t> </a:t>
            </a:r>
            <a:r>
              <a:rPr lang="en-US" dirty="0" err="1"/>
              <a:t>глотки</a:t>
            </a:r>
            <a:r>
              <a:rPr lang="en-US" dirty="0"/>
              <a:t> </a:t>
            </a:r>
            <a:r>
              <a:rPr lang="en-US" dirty="0" err="1"/>
              <a:t>вверх</a:t>
            </a:r>
            <a:r>
              <a:rPr lang="en-US" dirty="0"/>
              <a:t> и </a:t>
            </a:r>
            <a:r>
              <a:rPr lang="en-US" dirty="0" err="1"/>
              <a:t>вниз</a:t>
            </a:r>
            <a:r>
              <a:rPr lang="en-US" dirty="0"/>
              <a:t> </a:t>
            </a:r>
            <a:r>
              <a:rPr lang="en-US" dirty="0" err="1"/>
              <a:t>не</a:t>
            </a:r>
            <a:r>
              <a:rPr lang="en-US" dirty="0"/>
              <a:t> </a:t>
            </a:r>
            <a:r>
              <a:rPr lang="en-US" dirty="0" err="1"/>
              <a:t>менее</a:t>
            </a:r>
            <a:r>
              <a:rPr lang="en-US" dirty="0"/>
              <a:t> 3 </a:t>
            </a:r>
            <a:r>
              <a:rPr lang="en-US" dirty="0" err="1"/>
              <a:t>раз</a:t>
            </a:r>
            <a:r>
              <a:rPr lang="en-US" dirty="0"/>
              <a:t>.</a:t>
            </a:r>
            <a:endParaRPr lang="ru-RU" dirty="0"/>
          </a:p>
          <a:p>
            <a:pPr marL="355600" indent="-355600">
              <a:buFont typeface="Arial" panose="020B0604020202020204" pitchFamily="34" charset="0"/>
              <a:buChar char="•"/>
            </a:pPr>
            <a:r>
              <a:rPr lang="ru-RU" b="1" dirty="0"/>
              <a:t>Мазок из носа</a:t>
            </a:r>
            <a:r>
              <a:rPr lang="ru-RU" dirty="0"/>
              <a:t>: Перед тем как взять пробу из носа, пациенту необходимо высморкаться. Осторожно вставьте зонд в ноздрю в место наибольших выделений при визуальном осмотре. Мягко вращая зонд, проталкивайте его до тех пор, пока не почувствуете сопротивление на уровне носовых раковин (менее одного дюйма вглубь ноздри), несколько раз проверните зонд в сторону носовой стенки, а затем извлеките его из ноздри.</a:t>
            </a:r>
          </a:p>
          <a:p>
            <a:pPr marL="355600" indent="-355600">
              <a:buFont typeface="Arial" panose="020B0604020202020204" pitchFamily="34" charset="0"/>
              <a:buChar char="•"/>
            </a:pPr>
            <a:r>
              <a:rPr lang="ru-RU" b="1" dirty="0"/>
              <a:t> Мазок из носоглотки</a:t>
            </a:r>
            <a:r>
              <a:rPr lang="ru-RU" dirty="0"/>
              <a:t>: Осторожно вставьте тампон в ноздрю, в место наибольших выделений при визуальном осмотре. Держите зонд около дна носовой перегородки, осторожно вдавливая зонд в заднюю носоглотку. Проверните зонд несколько раз, затем удалите его из носоглотки (при рефлекторном кашле остановитесь на 1 минуту).</a:t>
            </a:r>
          </a:p>
        </p:txBody>
      </p:sp>
      <p:pic>
        <p:nvPicPr>
          <p:cNvPr id="4" name="Рисунок 3">
            <a:extLst>
              <a:ext uri="{FF2B5EF4-FFF2-40B4-BE49-F238E27FC236}">
                <a16:creationId xmlns:a16="http://schemas.microsoft.com/office/drawing/2014/main" id="{CA8D14AF-FD9C-4988-B433-93FB8D6617E4}"/>
              </a:ext>
            </a:extLst>
          </p:cNvPr>
          <p:cNvPicPr>
            <a:picLocks noChangeAspect="1"/>
          </p:cNvPicPr>
          <p:nvPr/>
        </p:nvPicPr>
        <p:blipFill>
          <a:blip r:embed="rId3"/>
          <a:stretch>
            <a:fillRect/>
          </a:stretch>
        </p:blipFill>
        <p:spPr>
          <a:xfrm>
            <a:off x="9812594" y="246287"/>
            <a:ext cx="2148808" cy="677857"/>
          </a:xfrm>
          <a:prstGeom prst="rect">
            <a:avLst/>
          </a:prstGeom>
        </p:spPr>
      </p:pic>
    </p:spTree>
    <p:extLst>
      <p:ext uri="{BB962C8B-B14F-4D97-AF65-F5344CB8AC3E}">
        <p14:creationId xmlns:p14="http://schemas.microsoft.com/office/powerpoint/2010/main" val="3083857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97280" y="341878"/>
            <a:ext cx="4487443" cy="1158739"/>
          </a:xfrm>
        </p:spPr>
        <p:txBody>
          <a:bodyPr>
            <a:normAutofit/>
          </a:bodyPr>
          <a:lstStyle/>
          <a:p>
            <a:r>
              <a:rPr lang="ru-RU" sz="3200" dirty="0"/>
              <a:t>ПОДГОТОВКА ОБРАЗЦА</a:t>
            </a:r>
          </a:p>
        </p:txBody>
      </p:sp>
      <p:sp>
        <p:nvSpPr>
          <p:cNvPr id="6" name="Объект 5"/>
          <p:cNvSpPr>
            <a:spLocks noGrp="1"/>
          </p:cNvSpPr>
          <p:nvPr>
            <p:ph sz="half" idx="1"/>
          </p:nvPr>
        </p:nvSpPr>
        <p:spPr>
          <a:xfrm>
            <a:off x="1097280" y="1849300"/>
            <a:ext cx="4354118" cy="2437412"/>
          </a:xfrm>
        </p:spPr>
        <p:txBody>
          <a:bodyPr>
            <a:normAutofit/>
          </a:bodyPr>
          <a:lstStyle/>
          <a:p>
            <a:pPr marL="457200" indent="-457200">
              <a:buFont typeface="+mj-lt"/>
              <a:buAutoNum type="arabicPeriod"/>
              <a:tabLst>
                <a:tab pos="266700" algn="l"/>
              </a:tabLst>
            </a:pPr>
            <a:r>
              <a:rPr lang="ru-RU" dirty="0"/>
              <a:t>Достать пробирку и добавить 10 капель раствора для обработки пробы.</a:t>
            </a:r>
          </a:p>
          <a:p>
            <a:pPr marL="457200" indent="-457200">
              <a:buFont typeface="+mj-lt"/>
              <a:buAutoNum type="arabicPeriod"/>
              <a:tabLst>
                <a:tab pos="266700" algn="l"/>
              </a:tabLst>
            </a:pPr>
            <a:r>
              <a:rPr lang="ru-RU" dirty="0"/>
              <a:t>Поместите зонд в пробирку для отбора проб, убедитесь, что он пропитан раствором.</a:t>
            </a:r>
          </a:p>
        </p:txBody>
      </p:sp>
      <p:sp>
        <p:nvSpPr>
          <p:cNvPr id="2" name="Прямоугольник 1">
            <a:extLst>
              <a:ext uri="{FF2B5EF4-FFF2-40B4-BE49-F238E27FC236}">
                <a16:creationId xmlns:a16="http://schemas.microsoft.com/office/drawing/2014/main" id="{C57EEB56-A152-43F4-B151-29F4689D3D64}"/>
              </a:ext>
            </a:extLst>
          </p:cNvPr>
          <p:cNvSpPr/>
          <p:nvPr/>
        </p:nvSpPr>
        <p:spPr>
          <a:xfrm>
            <a:off x="1024127" y="3879133"/>
            <a:ext cx="10037451" cy="3623556"/>
          </a:xfrm>
          <a:prstGeom prst="rect">
            <a:avLst/>
          </a:prstGeom>
        </p:spPr>
        <p:txBody>
          <a:bodyPr vert="horz" lIns="45720" tIns="45720" rIns="45720" bIns="45720" rtlCol="0">
            <a:normAutofit/>
          </a:bodyPr>
          <a:lstStyle/>
          <a:p>
            <a:pPr marL="457200" indent="-457200" defTabSz="914400">
              <a:lnSpc>
                <a:spcPct val="90000"/>
              </a:lnSpc>
              <a:spcBef>
                <a:spcPts val="1200"/>
              </a:spcBef>
              <a:spcAft>
                <a:spcPts val="200"/>
              </a:spcAft>
              <a:buClr>
                <a:schemeClr val="accent2"/>
              </a:buClr>
              <a:buSzPct val="100000"/>
              <a:buFont typeface="+mj-lt"/>
              <a:buAutoNum type="arabicPeriod" startAt="3"/>
              <a:tabLst>
                <a:tab pos="266700" algn="l"/>
              </a:tabLst>
            </a:pPr>
            <a:r>
              <a:rPr lang="ru-RU" sz="2200" dirty="0"/>
              <a:t>Поверните и сожмите зонд на стенке и дне трубки 10 раз, сожмите наконечник зонда вдоль внутренней стенки пробирки, чтобы сохранить как можно больше раствора в пробирке.</a:t>
            </a:r>
          </a:p>
          <a:p>
            <a:pPr marL="457200" indent="-457200" defTabSz="914400">
              <a:lnSpc>
                <a:spcPct val="90000"/>
              </a:lnSpc>
              <a:spcBef>
                <a:spcPts val="1200"/>
              </a:spcBef>
              <a:spcAft>
                <a:spcPts val="200"/>
              </a:spcAft>
              <a:buClr>
                <a:schemeClr val="accent2"/>
              </a:buClr>
              <a:buSzPct val="100000"/>
              <a:buFont typeface="+mj-lt"/>
              <a:buAutoNum type="arabicPeriod" startAt="3"/>
              <a:tabLst>
                <a:tab pos="266700" algn="l"/>
              </a:tabLst>
            </a:pPr>
            <a:r>
              <a:rPr lang="ru-RU" sz="2200" dirty="0"/>
              <a:t>Извлеките зонд. Рекомендуется проводить испытания сразу после сбора и обработки образцов. Если тест не может быть выполнен своевременно, обработанные образцы могут храниться при температуре 2-8℃ в течение 48 часов.</a:t>
            </a:r>
          </a:p>
        </p:txBody>
      </p:sp>
      <p:pic>
        <p:nvPicPr>
          <p:cNvPr id="8" name="Рисунок 7">
            <a:extLst>
              <a:ext uri="{FF2B5EF4-FFF2-40B4-BE49-F238E27FC236}">
                <a16:creationId xmlns:a16="http://schemas.microsoft.com/office/drawing/2014/main" id="{FF65800D-9878-4E83-A18B-64FB7648E8ED}"/>
              </a:ext>
            </a:extLst>
          </p:cNvPr>
          <p:cNvPicPr>
            <a:picLocks noChangeAspect="1"/>
          </p:cNvPicPr>
          <p:nvPr/>
        </p:nvPicPr>
        <p:blipFill>
          <a:blip r:embed="rId3"/>
          <a:stretch>
            <a:fillRect/>
          </a:stretch>
        </p:blipFill>
        <p:spPr>
          <a:xfrm>
            <a:off x="9812594" y="246287"/>
            <a:ext cx="2148808" cy="677857"/>
          </a:xfrm>
          <a:prstGeom prst="rect">
            <a:avLst/>
          </a:prstGeom>
        </p:spPr>
      </p:pic>
      <p:pic>
        <p:nvPicPr>
          <p:cNvPr id="4" name="Рисунок 3">
            <a:extLst>
              <a:ext uri="{FF2B5EF4-FFF2-40B4-BE49-F238E27FC236}">
                <a16:creationId xmlns:a16="http://schemas.microsoft.com/office/drawing/2014/main" id="{7A23487D-2DD0-4ADC-8256-C8D4E548E6B7}"/>
              </a:ext>
            </a:extLst>
          </p:cNvPr>
          <p:cNvPicPr>
            <a:picLocks noChangeAspect="1"/>
          </p:cNvPicPr>
          <p:nvPr/>
        </p:nvPicPr>
        <p:blipFill>
          <a:blip r:embed="rId4"/>
          <a:stretch>
            <a:fillRect/>
          </a:stretch>
        </p:blipFill>
        <p:spPr>
          <a:xfrm>
            <a:off x="5584723" y="1627041"/>
            <a:ext cx="6095998" cy="2125668"/>
          </a:xfrm>
          <a:prstGeom prst="rect">
            <a:avLst/>
          </a:prstGeom>
        </p:spPr>
      </p:pic>
    </p:spTree>
    <p:extLst>
      <p:ext uri="{BB962C8B-B14F-4D97-AF65-F5344CB8AC3E}">
        <p14:creationId xmlns:p14="http://schemas.microsoft.com/office/powerpoint/2010/main" val="4270686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3200" dirty="0"/>
              <a:t>Процедура испытания</a:t>
            </a:r>
          </a:p>
        </p:txBody>
      </p:sp>
      <p:sp>
        <p:nvSpPr>
          <p:cNvPr id="6" name="Объект 5"/>
          <p:cNvSpPr>
            <a:spLocks noGrp="1"/>
          </p:cNvSpPr>
          <p:nvPr>
            <p:ph sz="half" idx="1"/>
          </p:nvPr>
        </p:nvSpPr>
        <p:spPr>
          <a:xfrm>
            <a:off x="1024127" y="2161545"/>
            <a:ext cx="10143745" cy="3706595"/>
          </a:xfrm>
        </p:spPr>
        <p:txBody>
          <a:bodyPr>
            <a:normAutofit/>
          </a:bodyPr>
          <a:lstStyle/>
          <a:p>
            <a:pPr marL="457200" lvl="0" indent="-457200">
              <a:buFont typeface="+mj-lt"/>
              <a:buAutoNum type="arabicPeriod"/>
            </a:pPr>
            <a:r>
              <a:rPr lang="ru-RU" dirty="0"/>
              <a:t>Перед использованием внимательно прочитайте инструкцию и действуйте в строгом соответствии с ней.</a:t>
            </a:r>
            <a:br>
              <a:rPr lang="ru-RU" dirty="0"/>
            </a:br>
            <a:r>
              <a:rPr lang="ru-RU" dirty="0"/>
              <a:t>Перед использованием доведите пакет до комнатной температуры.</a:t>
            </a:r>
          </a:p>
          <a:p>
            <a:pPr marL="457200" lvl="0" indent="-457200">
              <a:buFont typeface="+mj-lt"/>
              <a:buAutoNum type="arabicPeriod"/>
            </a:pPr>
            <a:r>
              <a:rPr lang="ru-RU" dirty="0"/>
              <a:t>Достаньте тест кассету, положите ее на горизонтальный стол.</a:t>
            </a:r>
          </a:p>
          <a:p>
            <a:pPr marL="457200" lvl="0" indent="-457200">
              <a:buFont typeface="+mj-lt"/>
              <a:buAutoNum type="arabicPeriod"/>
            </a:pPr>
            <a:r>
              <a:rPr lang="ru-RU" dirty="0"/>
              <a:t>Добавьте 3 капли обработанного образца вертикально в </a:t>
            </a:r>
            <a:r>
              <a:rPr lang="ru-RU" dirty="0" err="1"/>
              <a:t>пробоотборную</a:t>
            </a:r>
            <a:r>
              <a:rPr lang="ru-RU" dirty="0"/>
              <a:t> лунку и запустите таймер.</a:t>
            </a:r>
          </a:p>
          <a:p>
            <a:pPr marL="457200" lvl="0" indent="-457200">
              <a:buFont typeface="+mj-lt"/>
              <a:buAutoNum type="arabicPeriod"/>
            </a:pPr>
            <a:r>
              <a:rPr lang="ru-RU" dirty="0"/>
              <a:t>Оцените результат через 10 минут, результат действителен в течение 30 минут, считывание результатов по истечении 30 минут является недействительным.</a:t>
            </a:r>
          </a:p>
        </p:txBody>
      </p:sp>
      <p:pic>
        <p:nvPicPr>
          <p:cNvPr id="4" name="Рисунок 3">
            <a:extLst>
              <a:ext uri="{FF2B5EF4-FFF2-40B4-BE49-F238E27FC236}">
                <a16:creationId xmlns:a16="http://schemas.microsoft.com/office/drawing/2014/main" id="{E0213A6D-87E5-410E-8F8B-AE6DBD5C6C79}"/>
              </a:ext>
            </a:extLst>
          </p:cNvPr>
          <p:cNvPicPr>
            <a:picLocks noChangeAspect="1"/>
          </p:cNvPicPr>
          <p:nvPr/>
        </p:nvPicPr>
        <p:blipFill>
          <a:blip r:embed="rId3"/>
          <a:stretch>
            <a:fillRect/>
          </a:stretch>
        </p:blipFill>
        <p:spPr>
          <a:xfrm>
            <a:off x="9812594" y="246287"/>
            <a:ext cx="2148808" cy="677857"/>
          </a:xfrm>
          <a:prstGeom prst="rect">
            <a:avLst/>
          </a:prstGeom>
        </p:spPr>
      </p:pic>
    </p:spTree>
    <p:extLst>
      <p:ext uri="{BB962C8B-B14F-4D97-AF65-F5344CB8AC3E}">
        <p14:creationId xmlns:p14="http://schemas.microsoft.com/office/powerpoint/2010/main" val="15997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a:extLst>
              <a:ext uri="{FF2B5EF4-FFF2-40B4-BE49-F238E27FC236}">
                <a16:creationId xmlns:a16="http://schemas.microsoft.com/office/drawing/2014/main" id="{42C3408E-040B-4FC3-B03D-8F7C695AC529}"/>
              </a:ext>
            </a:extLst>
          </p:cNvPr>
          <p:cNvSpPr/>
          <p:nvPr/>
        </p:nvSpPr>
        <p:spPr>
          <a:xfrm>
            <a:off x="8497673" y="137650"/>
            <a:ext cx="3251875" cy="608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a:bodyPr>
          <a:lstStyle/>
          <a:p>
            <a:r>
              <a:rPr lang="ru-RU" sz="3200" dirty="0"/>
              <a:t>Оценка результатов</a:t>
            </a:r>
          </a:p>
        </p:txBody>
      </p:sp>
      <p:pic>
        <p:nvPicPr>
          <p:cNvPr id="7" name="Рисунок 6">
            <a:extLst>
              <a:ext uri="{FF2B5EF4-FFF2-40B4-BE49-F238E27FC236}">
                <a16:creationId xmlns:a16="http://schemas.microsoft.com/office/drawing/2014/main" id="{10072ED1-9405-43F6-90E5-CE9F72149F6A}"/>
              </a:ext>
            </a:extLst>
          </p:cNvPr>
          <p:cNvPicPr>
            <a:picLocks noChangeAspect="1"/>
          </p:cNvPicPr>
          <p:nvPr/>
        </p:nvPicPr>
        <p:blipFill>
          <a:blip r:embed="rId2"/>
          <a:stretch>
            <a:fillRect/>
          </a:stretch>
        </p:blipFill>
        <p:spPr>
          <a:xfrm>
            <a:off x="8822595" y="137650"/>
            <a:ext cx="755065" cy="2541834"/>
          </a:xfrm>
          <a:prstGeom prst="rect">
            <a:avLst/>
          </a:prstGeom>
          <a:ln>
            <a:noFill/>
          </a:ln>
          <a:effectLst>
            <a:outerShdw blurRad="165100" dist="101600" dir="2700000" sx="102000" sy="102000" algn="tl" rotWithShape="0">
              <a:srgbClr val="333333">
                <a:alpha val="38000"/>
              </a:srgbClr>
            </a:outerShdw>
          </a:effectLst>
        </p:spPr>
      </p:pic>
      <p:pic>
        <p:nvPicPr>
          <p:cNvPr id="19" name="Рисунок 18">
            <a:extLst>
              <a:ext uri="{FF2B5EF4-FFF2-40B4-BE49-F238E27FC236}">
                <a16:creationId xmlns:a16="http://schemas.microsoft.com/office/drawing/2014/main" id="{94201FE7-2C23-4376-8A8A-BF8E66B7A687}"/>
              </a:ext>
            </a:extLst>
          </p:cNvPr>
          <p:cNvPicPr>
            <a:picLocks noChangeAspect="1"/>
          </p:cNvPicPr>
          <p:nvPr/>
        </p:nvPicPr>
        <p:blipFill>
          <a:blip r:embed="rId3"/>
          <a:stretch>
            <a:fillRect/>
          </a:stretch>
        </p:blipFill>
        <p:spPr>
          <a:xfrm>
            <a:off x="10339655" y="137651"/>
            <a:ext cx="755065" cy="2541834"/>
          </a:xfrm>
          <a:prstGeom prst="rect">
            <a:avLst/>
          </a:prstGeom>
          <a:ln>
            <a:noFill/>
          </a:ln>
          <a:effectLst>
            <a:outerShdw blurRad="165100" dist="101600" dir="2700000" sx="102000" sy="102000" algn="tl" rotWithShape="0">
              <a:srgbClr val="333333">
                <a:alpha val="38000"/>
              </a:srgbClr>
            </a:outerShdw>
          </a:effectLst>
        </p:spPr>
      </p:pic>
      <p:pic>
        <p:nvPicPr>
          <p:cNvPr id="21" name="Рисунок 20">
            <a:extLst>
              <a:ext uri="{FF2B5EF4-FFF2-40B4-BE49-F238E27FC236}">
                <a16:creationId xmlns:a16="http://schemas.microsoft.com/office/drawing/2014/main" id="{02D7981A-E81F-4BBE-87FB-3348438ACB7A}"/>
              </a:ext>
            </a:extLst>
          </p:cNvPr>
          <p:cNvPicPr>
            <a:picLocks noChangeAspect="1"/>
          </p:cNvPicPr>
          <p:nvPr/>
        </p:nvPicPr>
        <p:blipFill>
          <a:blip r:embed="rId4"/>
          <a:stretch>
            <a:fillRect/>
          </a:stretch>
        </p:blipFill>
        <p:spPr>
          <a:xfrm>
            <a:off x="8822595" y="3406488"/>
            <a:ext cx="755065" cy="2541834"/>
          </a:xfrm>
          <a:prstGeom prst="rect">
            <a:avLst/>
          </a:prstGeom>
          <a:ln>
            <a:noFill/>
          </a:ln>
          <a:effectLst>
            <a:outerShdw blurRad="165100" dist="101600" dir="2700000" sx="102000" sy="102000" algn="tl" rotWithShape="0">
              <a:srgbClr val="333333">
                <a:alpha val="38000"/>
              </a:srgbClr>
            </a:outerShdw>
          </a:effectLst>
        </p:spPr>
      </p:pic>
      <p:pic>
        <p:nvPicPr>
          <p:cNvPr id="23" name="Рисунок 22">
            <a:extLst>
              <a:ext uri="{FF2B5EF4-FFF2-40B4-BE49-F238E27FC236}">
                <a16:creationId xmlns:a16="http://schemas.microsoft.com/office/drawing/2014/main" id="{9F95CC93-4462-4A84-8C9A-92BDBCE7B38E}"/>
              </a:ext>
            </a:extLst>
          </p:cNvPr>
          <p:cNvPicPr>
            <a:picLocks noChangeAspect="1"/>
          </p:cNvPicPr>
          <p:nvPr/>
        </p:nvPicPr>
        <p:blipFill>
          <a:blip r:embed="rId5"/>
          <a:stretch>
            <a:fillRect/>
          </a:stretch>
        </p:blipFill>
        <p:spPr>
          <a:xfrm>
            <a:off x="10339655" y="3406486"/>
            <a:ext cx="755065" cy="2541835"/>
          </a:xfrm>
          <a:prstGeom prst="rect">
            <a:avLst/>
          </a:prstGeom>
          <a:ln>
            <a:noFill/>
          </a:ln>
          <a:effectLst>
            <a:outerShdw blurRad="165100" dist="101600" dir="2700000" sx="102000" sy="102000" algn="tl" rotWithShape="0">
              <a:srgbClr val="333333">
                <a:alpha val="38000"/>
              </a:srgbClr>
            </a:outerShdw>
          </a:effectLst>
        </p:spPr>
      </p:pic>
      <p:sp>
        <p:nvSpPr>
          <p:cNvPr id="24" name="TextBox 23">
            <a:extLst>
              <a:ext uri="{FF2B5EF4-FFF2-40B4-BE49-F238E27FC236}">
                <a16:creationId xmlns:a16="http://schemas.microsoft.com/office/drawing/2014/main" id="{F01D4E83-F086-4081-8B44-7CBB05B10FE5}"/>
              </a:ext>
            </a:extLst>
          </p:cNvPr>
          <p:cNvSpPr txBox="1"/>
          <p:nvPr/>
        </p:nvSpPr>
        <p:spPr>
          <a:xfrm>
            <a:off x="8586223" y="2695743"/>
            <a:ext cx="1251609" cy="276999"/>
          </a:xfrm>
          <a:prstGeom prst="rect">
            <a:avLst/>
          </a:prstGeom>
          <a:noFill/>
        </p:spPr>
        <p:txBody>
          <a:bodyPr wrap="square" rtlCol="0">
            <a:spAutoFit/>
          </a:bodyPr>
          <a:lstStyle/>
          <a:p>
            <a:r>
              <a:rPr lang="ru-RU" sz="1200" dirty="0"/>
              <a:t>положительный</a:t>
            </a:r>
          </a:p>
        </p:txBody>
      </p:sp>
      <p:sp>
        <p:nvSpPr>
          <p:cNvPr id="25" name="TextBox 24">
            <a:extLst>
              <a:ext uri="{FF2B5EF4-FFF2-40B4-BE49-F238E27FC236}">
                <a16:creationId xmlns:a16="http://schemas.microsoft.com/office/drawing/2014/main" id="{F4C651A4-F278-4A51-91FF-CE6FBF15E139}"/>
              </a:ext>
            </a:extLst>
          </p:cNvPr>
          <p:cNvSpPr txBox="1"/>
          <p:nvPr/>
        </p:nvSpPr>
        <p:spPr>
          <a:xfrm>
            <a:off x="10126783" y="2695743"/>
            <a:ext cx="1204261" cy="276999"/>
          </a:xfrm>
          <a:prstGeom prst="rect">
            <a:avLst/>
          </a:prstGeom>
          <a:noFill/>
        </p:spPr>
        <p:txBody>
          <a:bodyPr wrap="square" rtlCol="0">
            <a:spAutoFit/>
          </a:bodyPr>
          <a:lstStyle/>
          <a:p>
            <a:pPr algn="ctr"/>
            <a:r>
              <a:rPr lang="ru-RU" sz="1200" dirty="0"/>
              <a:t>отрицательный</a:t>
            </a:r>
          </a:p>
        </p:txBody>
      </p:sp>
      <p:sp>
        <p:nvSpPr>
          <p:cNvPr id="26" name="TextBox 25">
            <a:extLst>
              <a:ext uri="{FF2B5EF4-FFF2-40B4-BE49-F238E27FC236}">
                <a16:creationId xmlns:a16="http://schemas.microsoft.com/office/drawing/2014/main" id="{61AB80FC-96BA-452B-A470-34734BEFB3E5}"/>
              </a:ext>
            </a:extLst>
          </p:cNvPr>
          <p:cNvSpPr txBox="1"/>
          <p:nvPr/>
        </p:nvSpPr>
        <p:spPr>
          <a:xfrm>
            <a:off x="8497673" y="5948321"/>
            <a:ext cx="1430014" cy="276999"/>
          </a:xfrm>
          <a:prstGeom prst="rect">
            <a:avLst/>
          </a:prstGeom>
          <a:noFill/>
        </p:spPr>
        <p:txBody>
          <a:bodyPr wrap="square" rtlCol="0">
            <a:spAutoFit/>
          </a:bodyPr>
          <a:lstStyle/>
          <a:p>
            <a:pPr algn="ctr"/>
            <a:r>
              <a:rPr lang="ru-RU" sz="1200" dirty="0"/>
              <a:t>недействительный</a:t>
            </a:r>
          </a:p>
        </p:txBody>
      </p:sp>
      <p:sp>
        <p:nvSpPr>
          <p:cNvPr id="27" name="TextBox 26">
            <a:extLst>
              <a:ext uri="{FF2B5EF4-FFF2-40B4-BE49-F238E27FC236}">
                <a16:creationId xmlns:a16="http://schemas.microsoft.com/office/drawing/2014/main" id="{9F8EC8BB-1DA8-4416-84B0-2AE42DDA6079}"/>
              </a:ext>
            </a:extLst>
          </p:cNvPr>
          <p:cNvSpPr txBox="1"/>
          <p:nvPr/>
        </p:nvSpPr>
        <p:spPr>
          <a:xfrm>
            <a:off x="10014735" y="5948321"/>
            <a:ext cx="1430014" cy="276999"/>
          </a:xfrm>
          <a:prstGeom prst="rect">
            <a:avLst/>
          </a:prstGeom>
          <a:noFill/>
        </p:spPr>
        <p:txBody>
          <a:bodyPr wrap="square" rtlCol="0">
            <a:spAutoFit/>
          </a:bodyPr>
          <a:lstStyle/>
          <a:p>
            <a:pPr algn="ctr"/>
            <a:r>
              <a:rPr lang="ru-RU" sz="1200" dirty="0"/>
              <a:t>недействительный</a:t>
            </a:r>
          </a:p>
        </p:txBody>
      </p:sp>
      <p:sp>
        <p:nvSpPr>
          <p:cNvPr id="28" name="Прямоугольник 27">
            <a:extLst>
              <a:ext uri="{FF2B5EF4-FFF2-40B4-BE49-F238E27FC236}">
                <a16:creationId xmlns:a16="http://schemas.microsoft.com/office/drawing/2014/main" id="{2940BAE7-A027-4E8A-ABA3-A8E5968443F0}"/>
              </a:ext>
            </a:extLst>
          </p:cNvPr>
          <p:cNvSpPr/>
          <p:nvPr/>
        </p:nvSpPr>
        <p:spPr>
          <a:xfrm>
            <a:off x="850073" y="2349358"/>
            <a:ext cx="7401180" cy="3686703"/>
          </a:xfrm>
          <a:prstGeom prst="rect">
            <a:avLst/>
          </a:prstGeom>
        </p:spPr>
        <p:txBody>
          <a:bodyPr vert="horz" lIns="45720" tIns="45720" rIns="45720" bIns="45720" rtlCol="0">
            <a:normAutofit/>
          </a:bodyPr>
          <a:lstStyle/>
          <a:p>
            <a:pPr marL="457200" indent="-457200" defTabSz="914400">
              <a:lnSpc>
                <a:spcPct val="90000"/>
              </a:lnSpc>
              <a:spcBef>
                <a:spcPts val="1200"/>
              </a:spcBef>
              <a:spcAft>
                <a:spcPts val="200"/>
              </a:spcAft>
              <a:buClr>
                <a:schemeClr val="accent2"/>
              </a:buClr>
              <a:buSzPct val="100000"/>
              <a:buFont typeface="+mj-lt"/>
              <a:buAutoNum type="arabicPeriod"/>
            </a:pPr>
            <a:r>
              <a:rPr lang="ru-RU" sz="2200" b="1" dirty="0"/>
              <a:t>Положительный: </a:t>
            </a:r>
            <a:r>
              <a:rPr lang="ru-RU" sz="2200" dirty="0"/>
              <a:t>как линия обнаружения (линия T), так и линия контроля качества (линия C) имеют цвет.</a:t>
            </a:r>
          </a:p>
          <a:p>
            <a:pPr marL="457200" indent="-457200" defTabSz="914400">
              <a:lnSpc>
                <a:spcPct val="90000"/>
              </a:lnSpc>
              <a:spcBef>
                <a:spcPts val="1200"/>
              </a:spcBef>
              <a:spcAft>
                <a:spcPts val="200"/>
              </a:spcAft>
              <a:buClr>
                <a:schemeClr val="accent2"/>
              </a:buClr>
              <a:buSzPct val="100000"/>
              <a:buFont typeface="+mj-lt"/>
              <a:buAutoNum type="arabicPeriod"/>
            </a:pPr>
            <a:r>
              <a:rPr lang="ru-RU" sz="2200" b="1" dirty="0"/>
              <a:t>Отрицательный: </a:t>
            </a:r>
            <a:r>
              <a:rPr lang="ru-RU" sz="2200" dirty="0"/>
              <a:t>контрольная линия (линия Т) не имеет цвета, цвет имеет только линия контроля качества (линия C).</a:t>
            </a:r>
          </a:p>
          <a:p>
            <a:pPr marL="457200" indent="-457200" defTabSz="914400">
              <a:lnSpc>
                <a:spcPct val="90000"/>
              </a:lnSpc>
              <a:spcBef>
                <a:spcPts val="1200"/>
              </a:spcBef>
              <a:spcAft>
                <a:spcPts val="200"/>
              </a:spcAft>
              <a:buClr>
                <a:schemeClr val="accent2"/>
              </a:buClr>
              <a:buSzPct val="100000"/>
              <a:buFont typeface="+mj-lt"/>
              <a:buAutoNum type="arabicPeriod"/>
            </a:pPr>
            <a:r>
              <a:rPr lang="ru-RU" sz="2200" b="1" dirty="0"/>
              <a:t>Недействительный: </a:t>
            </a:r>
            <a:r>
              <a:rPr lang="ru-RU" sz="2200" dirty="0"/>
              <a:t>линия контроля качества (линия С) не имеет цвета, что означает, что тест недействителен и должен быть сделан повторно.</a:t>
            </a:r>
          </a:p>
        </p:txBody>
      </p:sp>
      <p:pic>
        <p:nvPicPr>
          <p:cNvPr id="30" name="Рисунок 29">
            <a:extLst>
              <a:ext uri="{FF2B5EF4-FFF2-40B4-BE49-F238E27FC236}">
                <a16:creationId xmlns:a16="http://schemas.microsoft.com/office/drawing/2014/main" id="{F9BFC450-11E0-4397-AA96-9CDD4D1A3EFE}"/>
              </a:ext>
            </a:extLst>
          </p:cNvPr>
          <p:cNvPicPr>
            <a:picLocks noChangeAspect="1"/>
          </p:cNvPicPr>
          <p:nvPr/>
        </p:nvPicPr>
        <p:blipFill>
          <a:blip r:embed="rId6"/>
          <a:stretch>
            <a:fillRect/>
          </a:stretch>
        </p:blipFill>
        <p:spPr>
          <a:xfrm>
            <a:off x="580103" y="216790"/>
            <a:ext cx="2148808" cy="677857"/>
          </a:xfrm>
          <a:prstGeom prst="rect">
            <a:avLst/>
          </a:prstGeom>
        </p:spPr>
      </p:pic>
    </p:spTree>
    <p:extLst>
      <p:ext uri="{BB962C8B-B14F-4D97-AF65-F5344CB8AC3E}">
        <p14:creationId xmlns:p14="http://schemas.microsoft.com/office/powerpoint/2010/main" val="122108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t>Международные Сертификаты</a:t>
            </a:r>
          </a:p>
        </p:txBody>
      </p:sp>
      <p:pic>
        <p:nvPicPr>
          <p:cNvPr id="7" name="Рисунок 6">
            <a:extLst>
              <a:ext uri="{FF2B5EF4-FFF2-40B4-BE49-F238E27FC236}">
                <a16:creationId xmlns:a16="http://schemas.microsoft.com/office/drawing/2014/main" id="{4633EAD2-49CE-4C03-8566-B77DBFB0BE2E}"/>
              </a:ext>
            </a:extLst>
          </p:cNvPr>
          <p:cNvPicPr>
            <a:picLocks noChangeAspect="1"/>
          </p:cNvPicPr>
          <p:nvPr/>
        </p:nvPicPr>
        <p:blipFill>
          <a:blip r:embed="rId3"/>
          <a:stretch>
            <a:fillRect/>
          </a:stretch>
        </p:blipFill>
        <p:spPr>
          <a:xfrm>
            <a:off x="1838632" y="1862399"/>
            <a:ext cx="3340129" cy="4746499"/>
          </a:xfrm>
          <a:prstGeom prst="rect">
            <a:avLst/>
          </a:prstGeom>
          <a:ln>
            <a:noFill/>
          </a:ln>
          <a:effectLst>
            <a:outerShdw blurRad="292100" dist="139700" dir="2700000" algn="tl" rotWithShape="0">
              <a:srgbClr val="333333">
                <a:alpha val="65000"/>
              </a:srgbClr>
            </a:outerShdw>
          </a:effectLst>
        </p:spPr>
      </p:pic>
      <p:pic>
        <p:nvPicPr>
          <p:cNvPr id="9" name="Рисунок 8">
            <a:extLst>
              <a:ext uri="{FF2B5EF4-FFF2-40B4-BE49-F238E27FC236}">
                <a16:creationId xmlns:a16="http://schemas.microsoft.com/office/drawing/2014/main" id="{34B8473B-4741-4497-9884-A0799608E5CD}"/>
              </a:ext>
            </a:extLst>
          </p:cNvPr>
          <p:cNvPicPr>
            <a:picLocks noChangeAspect="1"/>
          </p:cNvPicPr>
          <p:nvPr/>
        </p:nvPicPr>
        <p:blipFill>
          <a:blip r:embed="rId4"/>
          <a:stretch>
            <a:fillRect/>
          </a:stretch>
        </p:blipFill>
        <p:spPr>
          <a:xfrm>
            <a:off x="6021814" y="1869945"/>
            <a:ext cx="3340128" cy="4731406"/>
          </a:xfrm>
          <a:prstGeom prst="rect">
            <a:avLst/>
          </a:prstGeom>
          <a:ln>
            <a:noFill/>
          </a:ln>
          <a:effectLst>
            <a:outerShdw blurRad="292100" dist="139700" dir="2700000" algn="tl" rotWithShape="0">
              <a:srgbClr val="333333">
                <a:alpha val="65000"/>
              </a:srgbClr>
            </a:outerShdw>
          </a:effectLst>
        </p:spPr>
      </p:pic>
      <p:pic>
        <p:nvPicPr>
          <p:cNvPr id="10" name="Рисунок 9">
            <a:extLst>
              <a:ext uri="{FF2B5EF4-FFF2-40B4-BE49-F238E27FC236}">
                <a16:creationId xmlns:a16="http://schemas.microsoft.com/office/drawing/2014/main" id="{848F3FCD-A13C-4E89-9687-1F298ED64676}"/>
              </a:ext>
            </a:extLst>
          </p:cNvPr>
          <p:cNvPicPr>
            <a:picLocks noChangeAspect="1"/>
          </p:cNvPicPr>
          <p:nvPr/>
        </p:nvPicPr>
        <p:blipFill>
          <a:blip r:embed="rId5"/>
          <a:stretch>
            <a:fillRect/>
          </a:stretch>
        </p:blipFill>
        <p:spPr>
          <a:xfrm>
            <a:off x="9812594" y="246287"/>
            <a:ext cx="2148808" cy="677857"/>
          </a:xfrm>
          <a:prstGeom prst="rect">
            <a:avLst/>
          </a:prstGeom>
        </p:spPr>
      </p:pic>
    </p:spTree>
    <p:extLst>
      <p:ext uri="{BB962C8B-B14F-4D97-AF65-F5344CB8AC3E}">
        <p14:creationId xmlns:p14="http://schemas.microsoft.com/office/powerpoint/2010/main" val="3539523527"/>
      </p:ext>
    </p:extLst>
  </p:cSld>
  <p:clrMapOvr>
    <a:masterClrMapping/>
  </p:clrMapOvr>
</p:sld>
</file>

<file path=ppt/theme/theme1.xml><?xml version="1.0" encoding="utf-8"?>
<a:theme xmlns:a="http://schemas.openxmlformats.org/drawingml/2006/main" name="Ретро">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3783</TotalTime>
  <Words>699</Words>
  <Application>Microsoft Office PowerPoint</Application>
  <PresentationFormat>Широкоэкранный</PresentationFormat>
  <Paragraphs>72</Paragraphs>
  <Slides>11</Slides>
  <Notes>9</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Calibri Light</vt:lpstr>
      <vt:lpstr>Ретро</vt:lpstr>
      <vt:lpstr>Презентация PowerPoint</vt:lpstr>
      <vt:lpstr>Презентация PowerPoint</vt:lpstr>
      <vt:lpstr>Набор для экспресс выявления антигена к SARS-CoV-2</vt:lpstr>
      <vt:lpstr>Набор для экспресс выявления антигена к SARS-CoV-2</vt:lpstr>
      <vt:lpstr>ТРЕБОВАНИЯ К ПРОБАМ</vt:lpstr>
      <vt:lpstr>ПОДГОТОВКА ОБРАЗЦА</vt:lpstr>
      <vt:lpstr>Процедура испытания</vt:lpstr>
      <vt:lpstr>Оценка результатов</vt:lpstr>
      <vt:lpstr>Международные Сертификаты</vt:lpstr>
      <vt:lpstr>Комплектация</vt:lpstr>
      <vt:lpstr>Распространитель на территории РФ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Ya Sm</dc:creator>
  <cp:lastModifiedBy>Ya Sm</cp:lastModifiedBy>
  <cp:revision>77</cp:revision>
  <dcterms:created xsi:type="dcterms:W3CDTF">2020-04-28T00:57:33Z</dcterms:created>
  <dcterms:modified xsi:type="dcterms:W3CDTF">2021-05-17T00:12:43Z</dcterms:modified>
</cp:coreProperties>
</file>